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8"/>
  </p:notesMasterIdLst>
  <p:sldIdLst>
    <p:sldId id="256" r:id="rId5"/>
    <p:sldId id="263" r:id="rId6"/>
    <p:sldId id="265" r:id="rId7"/>
    <p:sldId id="257" r:id="rId8"/>
    <p:sldId id="259" r:id="rId9"/>
    <p:sldId id="258" r:id="rId10"/>
    <p:sldId id="268" r:id="rId11"/>
    <p:sldId id="269" r:id="rId12"/>
    <p:sldId id="270" r:id="rId13"/>
    <p:sldId id="271" r:id="rId14"/>
    <p:sldId id="262" r:id="rId15"/>
    <p:sldId id="264"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F3B6-63E6-4555-A471-EFCB1E8B317F}" type="datetimeFigureOut">
              <a:rPr lang="en-GB" smtClean="0"/>
              <a:t>23/03/2021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D952F-48A1-4DFC-9141-ABBC95E247F8}" type="slidenum">
              <a:rPr lang="en-GB" smtClean="0"/>
              <a:t>‹#›</a:t>
            </a:fld>
            <a:endParaRPr lang="en-GB"/>
          </a:p>
        </p:txBody>
      </p:sp>
    </p:spTree>
    <p:extLst>
      <p:ext uri="{BB962C8B-B14F-4D97-AF65-F5344CB8AC3E}">
        <p14:creationId xmlns:p14="http://schemas.microsoft.com/office/powerpoint/2010/main" val="425108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952F-48A1-4DFC-9141-ABBC95E247F8}" type="slidenum">
              <a:rPr lang="en-GB" smtClean="0"/>
              <a:t>1</a:t>
            </a:fld>
            <a:endParaRPr lang="en-GB"/>
          </a:p>
        </p:txBody>
      </p:sp>
    </p:spTree>
    <p:extLst>
      <p:ext uri="{BB962C8B-B14F-4D97-AF65-F5344CB8AC3E}">
        <p14:creationId xmlns:p14="http://schemas.microsoft.com/office/powerpoint/2010/main" val="4177366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6D952F-48A1-4DFC-9141-ABBC95E247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99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952F-48A1-4DFC-9141-ABBC95E247F8}" type="slidenum">
              <a:rPr lang="en-GB" smtClean="0"/>
              <a:t>3</a:t>
            </a:fld>
            <a:endParaRPr lang="en-GB"/>
          </a:p>
        </p:txBody>
      </p:sp>
    </p:spTree>
    <p:extLst>
      <p:ext uri="{BB962C8B-B14F-4D97-AF65-F5344CB8AC3E}">
        <p14:creationId xmlns:p14="http://schemas.microsoft.com/office/powerpoint/2010/main" val="282944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952F-48A1-4DFC-9141-ABBC95E247F8}" type="slidenum">
              <a:rPr lang="en-GB" smtClean="0"/>
              <a:t>4</a:t>
            </a:fld>
            <a:endParaRPr lang="en-GB"/>
          </a:p>
        </p:txBody>
      </p:sp>
    </p:spTree>
    <p:extLst>
      <p:ext uri="{BB962C8B-B14F-4D97-AF65-F5344CB8AC3E}">
        <p14:creationId xmlns:p14="http://schemas.microsoft.com/office/powerpoint/2010/main" val="145206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952F-48A1-4DFC-9141-ABBC95E247F8}" type="slidenum">
              <a:rPr lang="en-GB" smtClean="0"/>
              <a:t>5</a:t>
            </a:fld>
            <a:endParaRPr lang="en-GB"/>
          </a:p>
        </p:txBody>
      </p:sp>
    </p:spTree>
    <p:extLst>
      <p:ext uri="{BB962C8B-B14F-4D97-AF65-F5344CB8AC3E}">
        <p14:creationId xmlns:p14="http://schemas.microsoft.com/office/powerpoint/2010/main" val="101566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journey in educational support has been due to my skills and inclination towards listening and care giving with a strong sense of creativity.</a:t>
            </a:r>
          </a:p>
          <a:p>
            <a:endParaRPr lang="en-GB" dirty="0"/>
          </a:p>
        </p:txBody>
      </p:sp>
      <p:sp>
        <p:nvSpPr>
          <p:cNvPr id="4" name="Slide Number Placeholder 3"/>
          <p:cNvSpPr>
            <a:spLocks noGrp="1"/>
          </p:cNvSpPr>
          <p:nvPr>
            <p:ph type="sldNum" sz="quarter" idx="5"/>
          </p:nvPr>
        </p:nvSpPr>
        <p:spPr/>
        <p:txBody>
          <a:bodyPr/>
          <a:lstStyle/>
          <a:p>
            <a:fld id="{936D952F-48A1-4DFC-9141-ABBC95E247F8}" type="slidenum">
              <a:rPr lang="en-GB" smtClean="0"/>
              <a:t>6</a:t>
            </a:fld>
            <a:endParaRPr lang="en-GB"/>
          </a:p>
        </p:txBody>
      </p:sp>
    </p:spTree>
    <p:extLst>
      <p:ext uri="{BB962C8B-B14F-4D97-AF65-F5344CB8AC3E}">
        <p14:creationId xmlns:p14="http://schemas.microsoft.com/office/powerpoint/2010/main" val="192342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6D952F-48A1-4DFC-9141-ABBC95E247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36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6D952F-48A1-4DFC-9141-ABBC95E247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062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6D952F-48A1-4DFC-9141-ABBC95E247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66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journey in educational support has been due to my skills and inclination towards listening and care giving with a strong sense of creativity.</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6D952F-48A1-4DFC-9141-ABBC95E247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42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3/23/2021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3/23/2021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3/23/2021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3/23/2021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3/23/2021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FE25-5D96-47AE-835D-5C845DD02B62}"/>
              </a:ext>
            </a:extLst>
          </p:cNvPr>
          <p:cNvSpPr>
            <a:spLocks noGrp="1"/>
          </p:cNvSpPr>
          <p:nvPr>
            <p:ph type="ctrTitle"/>
          </p:nvPr>
        </p:nvSpPr>
        <p:spPr>
          <a:xfrm>
            <a:off x="810001" y="1449147"/>
            <a:ext cx="10572000" cy="2971051"/>
          </a:xfrm>
        </p:spPr>
        <p:txBody>
          <a:bodyPr/>
          <a:lstStyle/>
          <a:p>
            <a:r>
              <a:rPr lang="en-GB" sz="6600" dirty="0"/>
              <a:t>Welcome</a:t>
            </a:r>
          </a:p>
        </p:txBody>
      </p:sp>
      <p:sp>
        <p:nvSpPr>
          <p:cNvPr id="3" name="Subtitle 2">
            <a:extLst>
              <a:ext uri="{FF2B5EF4-FFF2-40B4-BE49-F238E27FC236}">
                <a16:creationId xmlns:a16="http://schemas.microsoft.com/office/drawing/2014/main" id="{A1E75006-CE34-4D84-B49D-8656820FEF3E}"/>
              </a:ext>
            </a:extLst>
          </p:cNvPr>
          <p:cNvSpPr>
            <a:spLocks noGrp="1"/>
          </p:cNvSpPr>
          <p:nvPr>
            <p:ph type="subTitle" idx="1"/>
          </p:nvPr>
        </p:nvSpPr>
        <p:spPr/>
        <p:txBody>
          <a:bodyPr/>
          <a:lstStyle/>
          <a:p>
            <a:r>
              <a:rPr lang="en-GB" dirty="0">
                <a:latin typeface="+mj-lt"/>
              </a:rPr>
              <a:t>Mentoring to Widen Access - Working Group – 24.03.2021</a:t>
            </a:r>
            <a:endParaRPr lang="en-GB" b="1" dirty="0">
              <a:latin typeface="+mj-lt"/>
            </a:endParaRPr>
          </a:p>
        </p:txBody>
      </p:sp>
      <p:pic>
        <p:nvPicPr>
          <p:cNvPr id="9" name="Picture 8">
            <a:extLst>
              <a:ext uri="{FF2B5EF4-FFF2-40B4-BE49-F238E27FC236}">
                <a16:creationId xmlns:a16="http://schemas.microsoft.com/office/drawing/2014/main" id="{ED6417AA-BE90-4CBC-AFDA-F838A739795E}"/>
              </a:ext>
            </a:extLst>
          </p:cNvPr>
          <p:cNvPicPr>
            <a:picLocks noChangeAspect="1"/>
          </p:cNvPicPr>
          <p:nvPr/>
        </p:nvPicPr>
        <p:blipFill>
          <a:blip r:embed="rId3"/>
          <a:stretch>
            <a:fillRect/>
          </a:stretch>
        </p:blipFill>
        <p:spPr>
          <a:xfrm>
            <a:off x="809999" y="830022"/>
            <a:ext cx="2324100" cy="1238250"/>
          </a:xfrm>
          <a:prstGeom prst="rect">
            <a:avLst/>
          </a:prstGeom>
        </p:spPr>
      </p:pic>
    </p:spTree>
    <p:extLst>
      <p:ext uri="{BB962C8B-B14F-4D97-AF65-F5344CB8AC3E}">
        <p14:creationId xmlns:p14="http://schemas.microsoft.com/office/powerpoint/2010/main" val="1191635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5151-F794-44B7-9A62-151B4A0C6E25}"/>
              </a:ext>
            </a:extLst>
          </p:cNvPr>
          <p:cNvSpPr>
            <a:spLocks noGrp="1"/>
          </p:cNvSpPr>
          <p:nvPr>
            <p:ph type="title"/>
          </p:nvPr>
        </p:nvSpPr>
        <p:spPr/>
        <p:txBody>
          <a:bodyPr/>
          <a:lstStyle/>
          <a:p>
            <a:r>
              <a:rPr lang="en-GB" dirty="0"/>
              <a:t>Educational Support Journey</a:t>
            </a:r>
          </a:p>
        </p:txBody>
      </p:sp>
      <p:sp>
        <p:nvSpPr>
          <p:cNvPr id="3" name="Content Placeholder 2">
            <a:extLst>
              <a:ext uri="{FF2B5EF4-FFF2-40B4-BE49-F238E27FC236}">
                <a16:creationId xmlns:a16="http://schemas.microsoft.com/office/drawing/2014/main" id="{D70D8EBA-9717-4B94-8D4F-DA3B8F42F000}"/>
              </a:ext>
            </a:extLst>
          </p:cNvPr>
          <p:cNvSpPr>
            <a:spLocks noGrp="1"/>
          </p:cNvSpPr>
          <p:nvPr>
            <p:ph idx="1"/>
          </p:nvPr>
        </p:nvSpPr>
        <p:spPr/>
        <p:txBody>
          <a:bodyPr/>
          <a:lstStyle/>
          <a:p>
            <a:r>
              <a:rPr lang="en-GB" dirty="0">
                <a:latin typeface="+mj-lt"/>
              </a:rPr>
              <a:t>Learning Support Worker - Secondary Education</a:t>
            </a:r>
          </a:p>
          <a:p>
            <a:r>
              <a:rPr lang="en-GB" dirty="0">
                <a:latin typeface="+mj-lt"/>
              </a:rPr>
              <a:t>Learning Mentor - FE</a:t>
            </a:r>
          </a:p>
          <a:p>
            <a:r>
              <a:rPr lang="en-GB" dirty="0">
                <a:latin typeface="+mj-lt"/>
              </a:rPr>
              <a:t>Learning Mentor - Trafford Council KS3/4 – Pupil Referral Unit</a:t>
            </a:r>
          </a:p>
        </p:txBody>
      </p:sp>
    </p:spTree>
    <p:extLst>
      <p:ext uri="{BB962C8B-B14F-4D97-AF65-F5344CB8AC3E}">
        <p14:creationId xmlns:p14="http://schemas.microsoft.com/office/powerpoint/2010/main" val="1683897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5151-F794-44B7-9A62-151B4A0C6E25}"/>
              </a:ext>
            </a:extLst>
          </p:cNvPr>
          <p:cNvSpPr>
            <a:spLocks noGrp="1"/>
          </p:cNvSpPr>
          <p:nvPr>
            <p:ph type="title"/>
          </p:nvPr>
        </p:nvSpPr>
        <p:spPr/>
        <p:txBody>
          <a:bodyPr/>
          <a:lstStyle/>
          <a:p>
            <a:r>
              <a:rPr lang="en-GB" dirty="0"/>
              <a:t>Mentoring</a:t>
            </a:r>
          </a:p>
        </p:txBody>
      </p:sp>
      <p:sp>
        <p:nvSpPr>
          <p:cNvPr id="3" name="Content Placeholder 2">
            <a:extLst>
              <a:ext uri="{FF2B5EF4-FFF2-40B4-BE49-F238E27FC236}">
                <a16:creationId xmlns:a16="http://schemas.microsoft.com/office/drawing/2014/main" id="{D70D8EBA-9717-4B94-8D4F-DA3B8F42F000}"/>
              </a:ext>
            </a:extLst>
          </p:cNvPr>
          <p:cNvSpPr>
            <a:spLocks noGrp="1"/>
          </p:cNvSpPr>
          <p:nvPr>
            <p:ph idx="1"/>
          </p:nvPr>
        </p:nvSpPr>
        <p:spPr/>
        <p:txBody>
          <a:bodyPr/>
          <a:lstStyle/>
          <a:p>
            <a:r>
              <a:rPr lang="en-GB" dirty="0">
                <a:latin typeface="+mj-lt"/>
              </a:rPr>
              <a:t>I believe that great mentors give confidence to those who need it and I am willing to invest in relationships to learn and develop ways of mentoring that can widen access to Higher Education.</a:t>
            </a:r>
          </a:p>
        </p:txBody>
      </p:sp>
    </p:spTree>
    <p:extLst>
      <p:ext uri="{BB962C8B-B14F-4D97-AF65-F5344CB8AC3E}">
        <p14:creationId xmlns:p14="http://schemas.microsoft.com/office/powerpoint/2010/main" val="3797448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AE88A-295C-44D2-AD89-C6F84BD1AC9F}"/>
              </a:ext>
            </a:extLst>
          </p:cNvPr>
          <p:cNvSpPr>
            <a:spLocks noGrp="1"/>
          </p:cNvSpPr>
          <p:nvPr>
            <p:ph type="title"/>
          </p:nvPr>
        </p:nvSpPr>
        <p:spPr/>
        <p:txBody>
          <a:bodyPr/>
          <a:lstStyle/>
          <a:p>
            <a:r>
              <a:rPr lang="en-GB" dirty="0"/>
              <a:t>Breakout room </a:t>
            </a:r>
          </a:p>
        </p:txBody>
      </p:sp>
      <p:sp>
        <p:nvSpPr>
          <p:cNvPr id="3" name="Content Placeholder 2">
            <a:extLst>
              <a:ext uri="{FF2B5EF4-FFF2-40B4-BE49-F238E27FC236}">
                <a16:creationId xmlns:a16="http://schemas.microsoft.com/office/drawing/2014/main" id="{F1A8C74D-0FF0-4AFF-82FF-0129ABFB4C59}"/>
              </a:ext>
            </a:extLst>
          </p:cNvPr>
          <p:cNvSpPr>
            <a:spLocks noGrp="1"/>
          </p:cNvSpPr>
          <p:nvPr>
            <p:ph idx="1"/>
          </p:nvPr>
        </p:nvSpPr>
        <p:spPr>
          <a:xfrm>
            <a:off x="818712" y="2222287"/>
            <a:ext cx="10554574" cy="4035900"/>
          </a:xfrm>
        </p:spPr>
        <p:txBody>
          <a:bodyPr/>
          <a:lstStyle/>
          <a:p>
            <a:r>
              <a:rPr lang="en-GB" dirty="0">
                <a:latin typeface="+mj-lt"/>
              </a:rPr>
              <a:t>As we move along each Government’s Covid-19 road map for the easing of restrictions. How are you planning to make changes to your mentoring programme?</a:t>
            </a:r>
          </a:p>
          <a:p>
            <a:pPr marL="0" indent="0">
              <a:buNone/>
            </a:pPr>
            <a:endParaRPr lang="en-GB" dirty="0">
              <a:latin typeface="+mj-lt"/>
            </a:endParaRPr>
          </a:p>
          <a:p>
            <a:pPr lvl="0">
              <a:buFont typeface="Arial" panose="020B0604020202020204" pitchFamily="34" charset="0"/>
              <a:buChar char="•"/>
            </a:pPr>
            <a:r>
              <a:rPr lang="en-GB" dirty="0">
                <a:latin typeface="+mj-lt"/>
              </a:rPr>
              <a:t>What plans do you have to return to in person activity?</a:t>
            </a:r>
          </a:p>
          <a:p>
            <a:pPr marL="0" indent="0">
              <a:buNone/>
            </a:pPr>
            <a:endParaRPr lang="en-GB" dirty="0">
              <a:latin typeface="+mj-lt"/>
            </a:endParaRPr>
          </a:p>
          <a:p>
            <a:pPr lvl="0">
              <a:buFont typeface="Arial" panose="020B0604020202020204" pitchFamily="34" charset="0"/>
              <a:buChar char="•"/>
            </a:pPr>
            <a:r>
              <a:rPr lang="en-GB" dirty="0">
                <a:latin typeface="+mj-lt"/>
              </a:rPr>
              <a:t>What elements of your current practice or delivery models are you intending on embedding? </a:t>
            </a:r>
          </a:p>
          <a:p>
            <a:pPr marL="0" indent="0">
              <a:buNone/>
            </a:pPr>
            <a:endParaRPr lang="en-GB" dirty="0">
              <a:latin typeface="+mj-lt"/>
            </a:endParaRPr>
          </a:p>
          <a:p>
            <a:pPr lvl="0">
              <a:buFont typeface="Arial" panose="020B0604020202020204" pitchFamily="34" charset="0"/>
              <a:buChar char="•"/>
            </a:pPr>
            <a:r>
              <a:rPr lang="en-GB" dirty="0">
                <a:latin typeface="+mj-lt"/>
              </a:rPr>
              <a:t>Is there anything that you wish to do differently?</a:t>
            </a:r>
          </a:p>
          <a:p>
            <a:endParaRPr lang="en-GB" dirty="0">
              <a:latin typeface="+mj-lt"/>
            </a:endParaRPr>
          </a:p>
        </p:txBody>
      </p:sp>
    </p:spTree>
    <p:extLst>
      <p:ext uri="{BB962C8B-B14F-4D97-AF65-F5344CB8AC3E}">
        <p14:creationId xmlns:p14="http://schemas.microsoft.com/office/powerpoint/2010/main" val="427540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67C5B-62D2-4AEF-B850-589C6592CA80}"/>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5EE28C67-7448-4645-887F-B4C6852ABC6A}"/>
              </a:ext>
            </a:extLst>
          </p:cNvPr>
          <p:cNvSpPr>
            <a:spLocks noGrp="1"/>
          </p:cNvSpPr>
          <p:nvPr>
            <p:ph idx="1"/>
          </p:nvPr>
        </p:nvSpPr>
        <p:spPr/>
        <p:txBody>
          <a:bodyPr/>
          <a:lstStyle/>
          <a:p>
            <a:endParaRPr lang="en-GB" dirty="0">
              <a:latin typeface="+mj-lt"/>
            </a:endParaRPr>
          </a:p>
          <a:p>
            <a:r>
              <a:rPr lang="en-GB" dirty="0">
                <a:latin typeface="+mj-lt"/>
              </a:rPr>
              <a:t>Sign up to use TEAMs </a:t>
            </a:r>
          </a:p>
          <a:p>
            <a:r>
              <a:rPr lang="en-GB" dirty="0">
                <a:latin typeface="+mj-lt"/>
              </a:rPr>
              <a:t>Date of next meeting: 23</a:t>
            </a:r>
            <a:r>
              <a:rPr lang="en-GB" baseline="30000" dirty="0">
                <a:latin typeface="+mj-lt"/>
              </a:rPr>
              <a:t>rd</a:t>
            </a:r>
            <a:r>
              <a:rPr lang="en-GB" dirty="0">
                <a:latin typeface="+mj-lt"/>
              </a:rPr>
              <a:t> June 2021</a:t>
            </a:r>
          </a:p>
          <a:p>
            <a:pPr marL="0" indent="0">
              <a:buNone/>
            </a:pPr>
            <a:endParaRPr lang="en-GB" dirty="0">
              <a:latin typeface="+mj-lt"/>
            </a:endParaRPr>
          </a:p>
          <a:p>
            <a:r>
              <a:rPr lang="en-GB" b="1" dirty="0">
                <a:latin typeface="+mj-lt"/>
              </a:rPr>
              <a:t>Contact details</a:t>
            </a:r>
          </a:p>
          <a:p>
            <a:pPr>
              <a:buFont typeface="Arial" panose="020B0604020202020204" pitchFamily="34" charset="0"/>
              <a:buChar char="•"/>
            </a:pPr>
            <a:r>
              <a:rPr lang="en-GB" dirty="0">
                <a:latin typeface="+mj-lt"/>
              </a:rPr>
              <a:t>Lorraine Ballintine: lorraine.ballintine@futureworks.ac.uk</a:t>
            </a:r>
          </a:p>
          <a:p>
            <a:pPr>
              <a:buFont typeface="Arial" panose="020B0604020202020204" pitchFamily="34" charset="0"/>
              <a:buChar char="•"/>
            </a:pPr>
            <a:r>
              <a:rPr lang="en-GB" dirty="0">
                <a:latin typeface="+mj-lt"/>
              </a:rPr>
              <a:t>Trish Nicolaides: Trish.Nicolaides@soton.ac.uk</a:t>
            </a:r>
          </a:p>
        </p:txBody>
      </p:sp>
    </p:spTree>
    <p:extLst>
      <p:ext uri="{BB962C8B-B14F-4D97-AF65-F5344CB8AC3E}">
        <p14:creationId xmlns:p14="http://schemas.microsoft.com/office/powerpoint/2010/main" val="138200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80EDB-86BF-4ACF-8A4D-0B8369E584E0}"/>
              </a:ext>
            </a:extLst>
          </p:cNvPr>
          <p:cNvSpPr>
            <a:spLocks noGrp="1"/>
          </p:cNvSpPr>
          <p:nvPr>
            <p:ph type="title"/>
          </p:nvPr>
        </p:nvSpPr>
        <p:spPr/>
        <p:txBody>
          <a:bodyPr/>
          <a:lstStyle/>
          <a:p>
            <a:r>
              <a:rPr lang="en-GB" dirty="0"/>
              <a:t>Breakout room </a:t>
            </a:r>
          </a:p>
        </p:txBody>
      </p:sp>
      <p:sp>
        <p:nvSpPr>
          <p:cNvPr id="3" name="Content Placeholder 2">
            <a:extLst>
              <a:ext uri="{FF2B5EF4-FFF2-40B4-BE49-F238E27FC236}">
                <a16:creationId xmlns:a16="http://schemas.microsoft.com/office/drawing/2014/main" id="{AFD86E41-20D0-4008-B763-25B9A3301527}"/>
              </a:ext>
            </a:extLst>
          </p:cNvPr>
          <p:cNvSpPr>
            <a:spLocks noGrp="1"/>
          </p:cNvSpPr>
          <p:nvPr>
            <p:ph idx="1"/>
          </p:nvPr>
        </p:nvSpPr>
        <p:spPr>
          <a:xfrm>
            <a:off x="818712" y="2222287"/>
            <a:ext cx="10554574" cy="4035900"/>
          </a:xfrm>
        </p:spPr>
        <p:txBody>
          <a:bodyPr>
            <a:normAutofit fontScale="92500" lnSpcReduction="10000"/>
          </a:bodyPr>
          <a:lstStyle/>
          <a:p>
            <a:endParaRPr lang="en-GB" dirty="0">
              <a:latin typeface="+mj-lt"/>
            </a:endParaRPr>
          </a:p>
          <a:p>
            <a:r>
              <a:rPr lang="en-GB" dirty="0">
                <a:latin typeface="+mj-lt"/>
              </a:rPr>
              <a:t>Informal small group discussions to share current successes and challenges with peers. These group discussions are intended to offer continuity between meetings to support colleagues through the current demands of working in this arena. </a:t>
            </a:r>
          </a:p>
          <a:p>
            <a:pPr marL="0" indent="0">
              <a:buNone/>
            </a:pPr>
            <a:endParaRPr lang="en-GB" dirty="0">
              <a:latin typeface="+mj-lt"/>
            </a:endParaRPr>
          </a:p>
          <a:p>
            <a:r>
              <a:rPr lang="en-GB" dirty="0">
                <a:latin typeface="+mj-lt"/>
              </a:rPr>
              <a:t>In your breakout rooms please introduce yourselves </a:t>
            </a:r>
          </a:p>
          <a:p>
            <a:pPr marL="0" indent="0">
              <a:buNone/>
            </a:pPr>
            <a:endParaRPr lang="en-GB" dirty="0">
              <a:latin typeface="+mj-lt"/>
            </a:endParaRPr>
          </a:p>
          <a:p>
            <a:pPr>
              <a:buFont typeface="Arial" panose="020B0604020202020204" pitchFamily="34" charset="0"/>
              <a:buChar char="•"/>
            </a:pPr>
            <a:r>
              <a:rPr lang="en-GB" dirty="0">
                <a:latin typeface="+mj-lt"/>
              </a:rPr>
              <a:t>Your role</a:t>
            </a:r>
          </a:p>
          <a:p>
            <a:pPr lvl="0">
              <a:buFont typeface="Arial" panose="020B0604020202020204" pitchFamily="34" charset="0"/>
              <a:buChar char="•"/>
            </a:pPr>
            <a:r>
              <a:rPr lang="en-GB" dirty="0">
                <a:latin typeface="+mj-lt"/>
              </a:rPr>
              <a:t>Your favourite childhood sweet</a:t>
            </a:r>
          </a:p>
          <a:p>
            <a:pPr lvl="0">
              <a:buFont typeface="Arial" panose="020B0604020202020204" pitchFamily="34" charset="0"/>
              <a:buChar char="•"/>
            </a:pPr>
            <a:r>
              <a:rPr lang="en-GB" dirty="0">
                <a:latin typeface="+mj-lt"/>
              </a:rPr>
              <a:t>The thing that you are enjoying most while working from home </a:t>
            </a:r>
          </a:p>
          <a:p>
            <a:pPr lvl="0">
              <a:buFont typeface="Arial" panose="020B0604020202020204" pitchFamily="34" charset="0"/>
              <a:buChar char="•"/>
            </a:pPr>
            <a:r>
              <a:rPr lang="en-GB" dirty="0">
                <a:latin typeface="+mj-lt"/>
              </a:rPr>
              <a:t>The one thing that you are looking forward to when restrictions are lifted</a:t>
            </a:r>
          </a:p>
          <a:p>
            <a:endParaRPr lang="en-GB" dirty="0">
              <a:latin typeface="+mj-lt"/>
            </a:endParaRPr>
          </a:p>
        </p:txBody>
      </p:sp>
    </p:spTree>
    <p:extLst>
      <p:ext uri="{BB962C8B-B14F-4D97-AF65-F5344CB8AC3E}">
        <p14:creationId xmlns:p14="http://schemas.microsoft.com/office/powerpoint/2010/main" val="14304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FE25-5D96-47AE-835D-5C845DD02B62}"/>
              </a:ext>
            </a:extLst>
          </p:cNvPr>
          <p:cNvSpPr>
            <a:spLocks noGrp="1"/>
          </p:cNvSpPr>
          <p:nvPr>
            <p:ph type="ctrTitle"/>
          </p:nvPr>
        </p:nvSpPr>
        <p:spPr>
          <a:xfrm>
            <a:off x="810001" y="1449147"/>
            <a:ext cx="10572000" cy="2971051"/>
          </a:xfrm>
        </p:spPr>
        <p:txBody>
          <a:bodyPr/>
          <a:lstStyle/>
          <a:p>
            <a:r>
              <a:rPr lang="en-GB" dirty="0"/>
              <a:t>Trish Nicolaides</a:t>
            </a:r>
          </a:p>
        </p:txBody>
      </p:sp>
      <p:sp>
        <p:nvSpPr>
          <p:cNvPr id="3" name="Subtitle 2">
            <a:extLst>
              <a:ext uri="{FF2B5EF4-FFF2-40B4-BE49-F238E27FC236}">
                <a16:creationId xmlns:a16="http://schemas.microsoft.com/office/drawing/2014/main" id="{A1E75006-CE34-4D84-B49D-8656820FEF3E}"/>
              </a:ext>
            </a:extLst>
          </p:cNvPr>
          <p:cNvSpPr>
            <a:spLocks noGrp="1"/>
          </p:cNvSpPr>
          <p:nvPr>
            <p:ph type="subTitle" idx="1"/>
          </p:nvPr>
        </p:nvSpPr>
        <p:spPr/>
        <p:txBody>
          <a:bodyPr/>
          <a:lstStyle/>
          <a:p>
            <a:r>
              <a:rPr lang="en-GB" dirty="0">
                <a:latin typeface="+mj-lt"/>
              </a:rPr>
              <a:t>Mentoring to Widen Access - Working Group – </a:t>
            </a:r>
            <a:r>
              <a:rPr lang="en-GB" b="1" dirty="0">
                <a:latin typeface="+mj-lt"/>
              </a:rPr>
              <a:t>Co-Chair</a:t>
            </a:r>
          </a:p>
        </p:txBody>
      </p:sp>
      <p:pic>
        <p:nvPicPr>
          <p:cNvPr id="9" name="Picture 8">
            <a:extLst>
              <a:ext uri="{FF2B5EF4-FFF2-40B4-BE49-F238E27FC236}">
                <a16:creationId xmlns:a16="http://schemas.microsoft.com/office/drawing/2014/main" id="{ED6417AA-BE90-4CBC-AFDA-F838A739795E}"/>
              </a:ext>
            </a:extLst>
          </p:cNvPr>
          <p:cNvPicPr>
            <a:picLocks noChangeAspect="1"/>
          </p:cNvPicPr>
          <p:nvPr/>
        </p:nvPicPr>
        <p:blipFill>
          <a:blip r:embed="rId3"/>
          <a:stretch>
            <a:fillRect/>
          </a:stretch>
        </p:blipFill>
        <p:spPr>
          <a:xfrm>
            <a:off x="809999" y="830022"/>
            <a:ext cx="2324100" cy="1238250"/>
          </a:xfrm>
          <a:prstGeom prst="rect">
            <a:avLst/>
          </a:prstGeom>
        </p:spPr>
      </p:pic>
      <p:pic>
        <p:nvPicPr>
          <p:cNvPr id="4" name="Picture 3">
            <a:extLst>
              <a:ext uri="{FF2B5EF4-FFF2-40B4-BE49-F238E27FC236}">
                <a16:creationId xmlns:a16="http://schemas.microsoft.com/office/drawing/2014/main" id="{5EA986E0-C2CB-4826-900F-73591850F344}"/>
              </a:ext>
            </a:extLst>
          </p:cNvPr>
          <p:cNvPicPr>
            <a:picLocks noChangeAspect="1"/>
          </p:cNvPicPr>
          <p:nvPr/>
        </p:nvPicPr>
        <p:blipFill>
          <a:blip r:embed="rId4"/>
          <a:stretch>
            <a:fillRect/>
          </a:stretch>
        </p:blipFill>
        <p:spPr>
          <a:xfrm>
            <a:off x="6857373" y="1367864"/>
            <a:ext cx="4785775" cy="3133616"/>
          </a:xfrm>
          <a:prstGeom prst="rect">
            <a:avLst/>
          </a:prstGeom>
        </p:spPr>
      </p:pic>
    </p:spTree>
    <p:extLst>
      <p:ext uri="{BB962C8B-B14F-4D97-AF65-F5344CB8AC3E}">
        <p14:creationId xmlns:p14="http://schemas.microsoft.com/office/powerpoint/2010/main" val="538904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5151-F794-44B7-9A62-151B4A0C6E25}"/>
              </a:ext>
            </a:extLst>
          </p:cNvPr>
          <p:cNvSpPr>
            <a:spLocks noGrp="1"/>
          </p:cNvSpPr>
          <p:nvPr>
            <p:ph type="title"/>
          </p:nvPr>
        </p:nvSpPr>
        <p:spPr/>
        <p:txBody>
          <a:bodyPr/>
          <a:lstStyle/>
          <a:p>
            <a:r>
              <a:rPr lang="en-GB" dirty="0"/>
              <a:t>Current Role</a:t>
            </a:r>
          </a:p>
        </p:txBody>
      </p:sp>
      <p:sp>
        <p:nvSpPr>
          <p:cNvPr id="3" name="Content Placeholder 2">
            <a:extLst>
              <a:ext uri="{FF2B5EF4-FFF2-40B4-BE49-F238E27FC236}">
                <a16:creationId xmlns:a16="http://schemas.microsoft.com/office/drawing/2014/main" id="{D70D8EBA-9717-4B94-8D4F-DA3B8F42F000}"/>
              </a:ext>
            </a:extLst>
          </p:cNvPr>
          <p:cNvSpPr>
            <a:spLocks noGrp="1"/>
          </p:cNvSpPr>
          <p:nvPr>
            <p:ph idx="1"/>
          </p:nvPr>
        </p:nvSpPr>
        <p:spPr/>
        <p:txBody>
          <a:bodyPr/>
          <a:lstStyle/>
          <a:p>
            <a:r>
              <a:rPr lang="en-GB" dirty="0">
                <a:latin typeface="+mj-lt"/>
              </a:rPr>
              <a:t>Head of Lifecycle – Widening Participation and Social Mobility – University of Southampton</a:t>
            </a:r>
          </a:p>
          <a:p>
            <a:endParaRPr lang="en-GB" dirty="0">
              <a:latin typeface="+mj-lt"/>
            </a:endParaRPr>
          </a:p>
          <a:p>
            <a:endParaRPr lang="en-GB" dirty="0">
              <a:latin typeface="+mj-lt"/>
            </a:endParaRPr>
          </a:p>
        </p:txBody>
      </p:sp>
    </p:spTree>
    <p:extLst>
      <p:ext uri="{BB962C8B-B14F-4D97-AF65-F5344CB8AC3E}">
        <p14:creationId xmlns:p14="http://schemas.microsoft.com/office/powerpoint/2010/main" val="1790030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5151-F794-44B7-9A62-151B4A0C6E25}"/>
              </a:ext>
            </a:extLst>
          </p:cNvPr>
          <p:cNvSpPr>
            <a:spLocks noGrp="1"/>
          </p:cNvSpPr>
          <p:nvPr>
            <p:ph type="title"/>
          </p:nvPr>
        </p:nvSpPr>
        <p:spPr/>
        <p:txBody>
          <a:bodyPr/>
          <a:lstStyle/>
          <a:p>
            <a:r>
              <a:rPr lang="en-GB" dirty="0"/>
              <a:t>Additional Roles</a:t>
            </a:r>
          </a:p>
        </p:txBody>
      </p:sp>
      <p:sp>
        <p:nvSpPr>
          <p:cNvPr id="3" name="Content Placeholder 2">
            <a:extLst>
              <a:ext uri="{FF2B5EF4-FFF2-40B4-BE49-F238E27FC236}">
                <a16:creationId xmlns:a16="http://schemas.microsoft.com/office/drawing/2014/main" id="{D70D8EBA-9717-4B94-8D4F-DA3B8F42F000}"/>
              </a:ext>
            </a:extLst>
          </p:cNvPr>
          <p:cNvSpPr>
            <a:spLocks noGrp="1"/>
          </p:cNvSpPr>
          <p:nvPr>
            <p:ph idx="1"/>
          </p:nvPr>
        </p:nvSpPr>
        <p:spPr/>
        <p:txBody>
          <a:bodyPr/>
          <a:lstStyle/>
          <a:p>
            <a:endParaRPr lang="en-GB" dirty="0">
              <a:latin typeface="+mj-lt"/>
            </a:endParaRPr>
          </a:p>
          <a:p>
            <a:r>
              <a:rPr lang="en-GB" dirty="0">
                <a:latin typeface="+mj-lt"/>
              </a:rPr>
              <a:t>University of Southampton - University of Sanctuary working group – Co-chair</a:t>
            </a:r>
          </a:p>
          <a:p>
            <a:r>
              <a:rPr lang="en-GB" dirty="0">
                <a:latin typeface="+mj-lt"/>
              </a:rPr>
              <a:t>Widening Participation and Social Mobility Coordination Group - Sponsor </a:t>
            </a:r>
          </a:p>
          <a:p>
            <a:r>
              <a:rPr lang="en-GB" dirty="0">
                <a:latin typeface="+mj-lt"/>
              </a:rPr>
              <a:t>Westover Primary School Governor – Governor responsible for SEND &amp; Safeguarding </a:t>
            </a:r>
          </a:p>
          <a:p>
            <a:r>
              <a:rPr lang="en-GB" dirty="0">
                <a:latin typeface="+mj-lt"/>
              </a:rPr>
              <a:t>NEON (National Education Opportunities Network) Mentoring  to Widen Access – Co-Chair</a:t>
            </a:r>
          </a:p>
          <a:p>
            <a:endParaRPr lang="en-GB" dirty="0">
              <a:latin typeface="+mj-lt"/>
            </a:endParaRPr>
          </a:p>
        </p:txBody>
      </p:sp>
    </p:spTree>
    <p:extLst>
      <p:ext uri="{BB962C8B-B14F-4D97-AF65-F5344CB8AC3E}">
        <p14:creationId xmlns:p14="http://schemas.microsoft.com/office/powerpoint/2010/main" val="108977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5151-F794-44B7-9A62-151B4A0C6E25}"/>
              </a:ext>
            </a:extLst>
          </p:cNvPr>
          <p:cNvSpPr>
            <a:spLocks noGrp="1"/>
          </p:cNvSpPr>
          <p:nvPr>
            <p:ph type="title"/>
          </p:nvPr>
        </p:nvSpPr>
        <p:spPr/>
        <p:txBody>
          <a:bodyPr/>
          <a:lstStyle/>
          <a:p>
            <a:r>
              <a:rPr lang="en-GB" dirty="0"/>
              <a:t>Mentoring Journey </a:t>
            </a:r>
          </a:p>
        </p:txBody>
      </p:sp>
      <p:sp>
        <p:nvSpPr>
          <p:cNvPr id="3" name="Content Placeholder 2">
            <a:extLst>
              <a:ext uri="{FF2B5EF4-FFF2-40B4-BE49-F238E27FC236}">
                <a16:creationId xmlns:a16="http://schemas.microsoft.com/office/drawing/2014/main" id="{D70D8EBA-9717-4B94-8D4F-DA3B8F42F000}"/>
              </a:ext>
            </a:extLst>
          </p:cNvPr>
          <p:cNvSpPr>
            <a:spLocks noGrp="1"/>
          </p:cNvSpPr>
          <p:nvPr>
            <p:ph idx="1"/>
          </p:nvPr>
        </p:nvSpPr>
        <p:spPr>
          <a:xfrm>
            <a:off x="818712" y="2222287"/>
            <a:ext cx="10554574" cy="4379849"/>
          </a:xfrm>
        </p:spPr>
        <p:txBody>
          <a:bodyPr>
            <a:normAutofit fontScale="62500" lnSpcReduction="20000"/>
          </a:bodyPr>
          <a:lstStyle/>
          <a:p>
            <a:endParaRPr lang="en-GB" b="1" dirty="0">
              <a:latin typeface="+mj-lt"/>
            </a:endParaRPr>
          </a:p>
          <a:p>
            <a:pPr marL="0" indent="0">
              <a:buNone/>
            </a:pPr>
            <a:r>
              <a:rPr lang="en-GB" sz="2200" b="1" dirty="0">
                <a:latin typeface="+mj-lt"/>
              </a:rPr>
              <a:t>Students Supporting students</a:t>
            </a:r>
          </a:p>
          <a:p>
            <a:pPr marL="0" indent="0">
              <a:buNone/>
            </a:pPr>
            <a:endParaRPr lang="en-GB" dirty="0">
              <a:latin typeface="+mj-lt"/>
            </a:endParaRPr>
          </a:p>
          <a:p>
            <a:pPr marL="0" indent="0">
              <a:buNone/>
            </a:pPr>
            <a:r>
              <a:rPr lang="en-GB" dirty="0">
                <a:latin typeface="+mj-lt"/>
              </a:rPr>
              <a:t>University of Chester</a:t>
            </a:r>
          </a:p>
          <a:p>
            <a:r>
              <a:rPr lang="en-GB" dirty="0">
                <a:latin typeface="+mj-lt"/>
              </a:rPr>
              <a:t>Creation, design and delivery of a range of University peer mentoring schemes: Induction, Computer, International</a:t>
            </a:r>
          </a:p>
          <a:p>
            <a:r>
              <a:rPr lang="en-GB" dirty="0">
                <a:latin typeface="+mj-lt"/>
              </a:rPr>
              <a:t>ESF Mature student mentoring scheme</a:t>
            </a:r>
          </a:p>
          <a:p>
            <a:r>
              <a:rPr lang="en-GB" dirty="0">
                <a:latin typeface="+mj-lt"/>
              </a:rPr>
              <a:t>EAZ in school mentoring schemes</a:t>
            </a:r>
          </a:p>
          <a:p>
            <a:r>
              <a:rPr lang="en-GB" dirty="0">
                <a:latin typeface="+mj-lt"/>
              </a:rPr>
              <a:t>Excellence Challenge  </a:t>
            </a:r>
          </a:p>
          <a:p>
            <a:r>
              <a:rPr lang="en-GB" dirty="0">
                <a:latin typeface="+mj-lt"/>
              </a:rPr>
              <a:t>Tiered mentored scheme</a:t>
            </a:r>
          </a:p>
          <a:p>
            <a:pPr marL="0" indent="0">
              <a:buNone/>
            </a:pPr>
            <a:endParaRPr lang="en-GB" dirty="0">
              <a:latin typeface="+mj-lt"/>
            </a:endParaRPr>
          </a:p>
          <a:p>
            <a:pPr marL="0" indent="0">
              <a:buNone/>
            </a:pPr>
            <a:r>
              <a:rPr lang="en-GB" dirty="0">
                <a:latin typeface="+mj-lt"/>
              </a:rPr>
              <a:t>University of Portsmouth</a:t>
            </a:r>
          </a:p>
          <a:p>
            <a:r>
              <a:rPr lang="en-GB" dirty="0">
                <a:latin typeface="+mj-lt"/>
              </a:rPr>
              <a:t>National Mentoring Pilot Project – University of Portsmouth lead</a:t>
            </a:r>
          </a:p>
          <a:p>
            <a:r>
              <a:rPr lang="en-GB" dirty="0">
                <a:latin typeface="+mj-lt"/>
              </a:rPr>
              <a:t>EAZ in school mentoring schemes</a:t>
            </a:r>
          </a:p>
          <a:p>
            <a:r>
              <a:rPr lang="en-GB" dirty="0">
                <a:latin typeface="+mj-lt"/>
              </a:rPr>
              <a:t>Routes into Languages Email mentoring</a:t>
            </a:r>
          </a:p>
          <a:p>
            <a:r>
              <a:rPr lang="en-GB" dirty="0">
                <a:latin typeface="+mj-lt"/>
              </a:rPr>
              <a:t>Maths mentoring year 10</a:t>
            </a:r>
          </a:p>
          <a:p>
            <a:r>
              <a:rPr lang="en-GB" dirty="0" err="1">
                <a:latin typeface="+mj-lt"/>
              </a:rPr>
              <a:t>Aimhigher</a:t>
            </a:r>
            <a:r>
              <a:rPr lang="en-GB" dirty="0">
                <a:latin typeface="+mj-lt"/>
              </a:rPr>
              <a:t> Associates </a:t>
            </a:r>
          </a:p>
          <a:p>
            <a:r>
              <a:rPr lang="en-GB" dirty="0" err="1">
                <a:latin typeface="+mj-lt"/>
              </a:rPr>
              <a:t>Aimhigher</a:t>
            </a:r>
            <a:r>
              <a:rPr lang="en-GB" dirty="0">
                <a:latin typeface="+mj-lt"/>
              </a:rPr>
              <a:t> Hampshire &amp; IOW FE mentoring</a:t>
            </a:r>
          </a:p>
          <a:p>
            <a:endParaRPr lang="en-GB" dirty="0">
              <a:latin typeface="+mj-lt"/>
            </a:endParaRPr>
          </a:p>
          <a:p>
            <a:endParaRPr lang="en-GB" dirty="0">
              <a:latin typeface="+mj-lt"/>
            </a:endParaRPr>
          </a:p>
        </p:txBody>
      </p:sp>
    </p:spTree>
    <p:extLst>
      <p:ext uri="{BB962C8B-B14F-4D97-AF65-F5344CB8AC3E}">
        <p14:creationId xmlns:p14="http://schemas.microsoft.com/office/powerpoint/2010/main" val="35379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FE25-5D96-47AE-835D-5C845DD02B62}"/>
              </a:ext>
            </a:extLst>
          </p:cNvPr>
          <p:cNvSpPr>
            <a:spLocks noGrp="1"/>
          </p:cNvSpPr>
          <p:nvPr>
            <p:ph type="ctrTitle"/>
          </p:nvPr>
        </p:nvSpPr>
        <p:spPr>
          <a:xfrm>
            <a:off x="810001" y="1449147"/>
            <a:ext cx="10572000" cy="2971051"/>
          </a:xfrm>
        </p:spPr>
        <p:txBody>
          <a:bodyPr/>
          <a:lstStyle/>
          <a:p>
            <a:r>
              <a:rPr lang="en-GB" dirty="0"/>
              <a:t>Lorraine Ballintine</a:t>
            </a:r>
          </a:p>
        </p:txBody>
      </p:sp>
      <p:sp>
        <p:nvSpPr>
          <p:cNvPr id="3" name="Subtitle 2">
            <a:extLst>
              <a:ext uri="{FF2B5EF4-FFF2-40B4-BE49-F238E27FC236}">
                <a16:creationId xmlns:a16="http://schemas.microsoft.com/office/drawing/2014/main" id="{A1E75006-CE34-4D84-B49D-8656820FEF3E}"/>
              </a:ext>
            </a:extLst>
          </p:cNvPr>
          <p:cNvSpPr>
            <a:spLocks noGrp="1"/>
          </p:cNvSpPr>
          <p:nvPr>
            <p:ph type="subTitle" idx="1"/>
          </p:nvPr>
        </p:nvSpPr>
        <p:spPr/>
        <p:txBody>
          <a:bodyPr/>
          <a:lstStyle/>
          <a:p>
            <a:r>
              <a:rPr lang="en-GB" dirty="0">
                <a:latin typeface="+mj-lt"/>
              </a:rPr>
              <a:t>Mentoring to Widen Access - Working Group – </a:t>
            </a:r>
            <a:r>
              <a:rPr lang="en-GB" b="1" dirty="0">
                <a:latin typeface="+mj-lt"/>
              </a:rPr>
              <a:t>Co-Chair</a:t>
            </a:r>
          </a:p>
        </p:txBody>
      </p:sp>
      <p:pic>
        <p:nvPicPr>
          <p:cNvPr id="5" name="Picture 4">
            <a:extLst>
              <a:ext uri="{FF2B5EF4-FFF2-40B4-BE49-F238E27FC236}">
                <a16:creationId xmlns:a16="http://schemas.microsoft.com/office/drawing/2014/main" id="{B94ED173-FB8D-4296-9F46-CE4B79C0D16D}"/>
              </a:ext>
            </a:extLst>
          </p:cNvPr>
          <p:cNvPicPr>
            <a:picLocks noChangeAspect="1"/>
          </p:cNvPicPr>
          <p:nvPr/>
        </p:nvPicPr>
        <p:blipFill rotWithShape="1">
          <a:blip r:embed="rId3"/>
          <a:srcRect t="12208"/>
          <a:stretch/>
        </p:blipFill>
        <p:spPr>
          <a:xfrm>
            <a:off x="7452212" y="1131293"/>
            <a:ext cx="3659822" cy="4113444"/>
          </a:xfrm>
          <a:prstGeom prst="rect">
            <a:avLst/>
          </a:prstGeom>
        </p:spPr>
      </p:pic>
      <p:pic>
        <p:nvPicPr>
          <p:cNvPr id="9" name="Picture 8">
            <a:extLst>
              <a:ext uri="{FF2B5EF4-FFF2-40B4-BE49-F238E27FC236}">
                <a16:creationId xmlns:a16="http://schemas.microsoft.com/office/drawing/2014/main" id="{ED6417AA-BE90-4CBC-AFDA-F838A739795E}"/>
              </a:ext>
            </a:extLst>
          </p:cNvPr>
          <p:cNvPicPr>
            <a:picLocks noChangeAspect="1"/>
          </p:cNvPicPr>
          <p:nvPr/>
        </p:nvPicPr>
        <p:blipFill>
          <a:blip r:embed="rId4"/>
          <a:stretch>
            <a:fillRect/>
          </a:stretch>
        </p:blipFill>
        <p:spPr>
          <a:xfrm>
            <a:off x="809999" y="830022"/>
            <a:ext cx="2324100" cy="1238250"/>
          </a:xfrm>
          <a:prstGeom prst="rect">
            <a:avLst/>
          </a:prstGeom>
        </p:spPr>
      </p:pic>
    </p:spTree>
    <p:extLst>
      <p:ext uri="{BB962C8B-B14F-4D97-AF65-F5344CB8AC3E}">
        <p14:creationId xmlns:p14="http://schemas.microsoft.com/office/powerpoint/2010/main" val="60781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5151-F794-44B7-9A62-151B4A0C6E25}"/>
              </a:ext>
            </a:extLst>
          </p:cNvPr>
          <p:cNvSpPr>
            <a:spLocks noGrp="1"/>
          </p:cNvSpPr>
          <p:nvPr>
            <p:ph type="title"/>
          </p:nvPr>
        </p:nvSpPr>
        <p:spPr/>
        <p:txBody>
          <a:bodyPr/>
          <a:lstStyle/>
          <a:p>
            <a:r>
              <a:rPr lang="en-GB" dirty="0"/>
              <a:t>Current Role</a:t>
            </a:r>
          </a:p>
        </p:txBody>
      </p:sp>
      <p:sp>
        <p:nvSpPr>
          <p:cNvPr id="3" name="Content Placeholder 2">
            <a:extLst>
              <a:ext uri="{FF2B5EF4-FFF2-40B4-BE49-F238E27FC236}">
                <a16:creationId xmlns:a16="http://schemas.microsoft.com/office/drawing/2014/main" id="{D70D8EBA-9717-4B94-8D4F-DA3B8F42F000}"/>
              </a:ext>
            </a:extLst>
          </p:cNvPr>
          <p:cNvSpPr>
            <a:spLocks noGrp="1"/>
          </p:cNvSpPr>
          <p:nvPr>
            <p:ph idx="1"/>
          </p:nvPr>
        </p:nvSpPr>
        <p:spPr/>
        <p:txBody>
          <a:bodyPr/>
          <a:lstStyle/>
          <a:p>
            <a:r>
              <a:rPr lang="en-GB" dirty="0">
                <a:latin typeface="+mj-lt"/>
              </a:rPr>
              <a:t>Widening Participation Officer</a:t>
            </a:r>
          </a:p>
          <a:p>
            <a:r>
              <a:rPr lang="en-GB" dirty="0">
                <a:latin typeface="+mj-lt"/>
              </a:rPr>
              <a:t>Futureworks – Independent Higher Education Institution – Creative Industries - Manchester</a:t>
            </a:r>
          </a:p>
          <a:p>
            <a:r>
              <a:rPr lang="en-GB" dirty="0">
                <a:latin typeface="+mj-lt"/>
              </a:rPr>
              <a:t>2 years as the Student Welfare Officer</a:t>
            </a:r>
          </a:p>
          <a:p>
            <a:r>
              <a:rPr lang="en-GB" dirty="0">
                <a:latin typeface="+mj-lt"/>
              </a:rPr>
              <a:t>Coming up to 2 years as the Widening Participation Officer</a:t>
            </a:r>
          </a:p>
        </p:txBody>
      </p:sp>
    </p:spTree>
    <p:extLst>
      <p:ext uri="{BB962C8B-B14F-4D97-AF65-F5344CB8AC3E}">
        <p14:creationId xmlns:p14="http://schemas.microsoft.com/office/powerpoint/2010/main" val="395901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5151-F794-44B7-9A62-151B4A0C6E25}"/>
              </a:ext>
            </a:extLst>
          </p:cNvPr>
          <p:cNvSpPr>
            <a:spLocks noGrp="1"/>
          </p:cNvSpPr>
          <p:nvPr>
            <p:ph type="title"/>
          </p:nvPr>
        </p:nvSpPr>
        <p:spPr/>
        <p:txBody>
          <a:bodyPr/>
          <a:lstStyle/>
          <a:p>
            <a:r>
              <a:rPr lang="en-GB" dirty="0"/>
              <a:t>Additional Roles</a:t>
            </a:r>
          </a:p>
        </p:txBody>
      </p:sp>
      <p:sp>
        <p:nvSpPr>
          <p:cNvPr id="3" name="Content Placeholder 2">
            <a:extLst>
              <a:ext uri="{FF2B5EF4-FFF2-40B4-BE49-F238E27FC236}">
                <a16:creationId xmlns:a16="http://schemas.microsoft.com/office/drawing/2014/main" id="{D70D8EBA-9717-4B94-8D4F-DA3B8F42F000}"/>
              </a:ext>
            </a:extLst>
          </p:cNvPr>
          <p:cNvSpPr>
            <a:spLocks noGrp="1"/>
          </p:cNvSpPr>
          <p:nvPr>
            <p:ph idx="1"/>
          </p:nvPr>
        </p:nvSpPr>
        <p:spPr/>
        <p:txBody>
          <a:bodyPr/>
          <a:lstStyle/>
          <a:p>
            <a:r>
              <a:rPr lang="en-GB" dirty="0">
                <a:latin typeface="+mj-lt"/>
              </a:rPr>
              <a:t>GAM (Global Arts Manchester) CiC - Co-Founder &amp; Director </a:t>
            </a:r>
          </a:p>
          <a:p>
            <a:r>
              <a:rPr lang="en-GB" dirty="0">
                <a:latin typeface="+mj-lt"/>
              </a:rPr>
              <a:t>MIF (Manchester International Festival) - Peoples Forum Member</a:t>
            </a:r>
          </a:p>
          <a:p>
            <a:r>
              <a:rPr lang="en-GB" dirty="0">
                <a:latin typeface="+mj-lt"/>
              </a:rPr>
              <a:t>VOIC (Victims of Image Crime) – Counsellor</a:t>
            </a:r>
          </a:p>
          <a:p>
            <a:r>
              <a:rPr lang="en-GB" dirty="0">
                <a:latin typeface="+mj-lt"/>
              </a:rPr>
              <a:t>BACP (British Association for Counsellors and Psychotherapy) – Member</a:t>
            </a:r>
          </a:p>
          <a:p>
            <a:r>
              <a:rPr lang="en-GB">
                <a:latin typeface="+mj-lt"/>
              </a:rPr>
              <a:t>NEON –</a:t>
            </a:r>
            <a:r>
              <a:rPr lang="en-GB" dirty="0">
                <a:latin typeface="+mj-lt"/>
              </a:rPr>
              <a:t>Mentoring  to Widen Access  Co-Chair</a:t>
            </a:r>
          </a:p>
        </p:txBody>
      </p:sp>
    </p:spTree>
    <p:extLst>
      <p:ext uri="{BB962C8B-B14F-4D97-AF65-F5344CB8AC3E}">
        <p14:creationId xmlns:p14="http://schemas.microsoft.com/office/powerpoint/2010/main" val="1337335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D4B24E627D664883F096D0D2557A8D" ma:contentTypeVersion="2" ma:contentTypeDescription="Create a new document." ma:contentTypeScope="" ma:versionID="df912ae2f1c2e653f90b43639820973f">
  <xsd:schema xmlns:xsd="http://www.w3.org/2001/XMLSchema" xmlns:xs="http://www.w3.org/2001/XMLSchema" xmlns:p="http://schemas.microsoft.com/office/2006/metadata/properties" xmlns:ns2="f24962ac-dad3-4dc1-8164-871cd0d36ffe" targetNamespace="http://schemas.microsoft.com/office/2006/metadata/properties" ma:root="true" ma:fieldsID="3c4a0867e4a4718455329c5396e2867a" ns2:_="">
    <xsd:import namespace="f24962ac-dad3-4dc1-8164-871cd0d36ff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962ac-dad3-4dc1-8164-871cd0d36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88BFDD-3EA7-479A-861E-BDB9FD3D13F8}"/>
</file>

<file path=customXml/itemProps2.xml><?xml version="1.0" encoding="utf-8"?>
<ds:datastoreItem xmlns:ds="http://schemas.openxmlformats.org/officeDocument/2006/customXml" ds:itemID="{D7063FEE-6D2A-415B-B7BE-CED8A6DA46D3}">
  <ds:schemaRefs>
    <ds:schemaRef ds:uri="http://schemas.microsoft.com/sharepoint/v3/contenttype/forms"/>
  </ds:schemaRefs>
</ds:datastoreItem>
</file>

<file path=customXml/itemProps3.xml><?xml version="1.0" encoding="utf-8"?>
<ds:datastoreItem xmlns:ds="http://schemas.openxmlformats.org/officeDocument/2006/customXml" ds:itemID="{55088D82-9CFF-436E-B5F4-037923843687}">
  <ds:schemaRefs>
    <ds:schemaRef ds:uri="http://www.w3.org/XML/1998/namespace"/>
    <ds:schemaRef ds:uri="http://purl.org/dc/dcmitype/"/>
    <ds:schemaRef ds:uri="1d78b176-f864-4601-85a0-d597f797106f"/>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abe255e3-8021-4447-bb92-8ee74740d1b6"/>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4459</TotalTime>
  <Words>553</Words>
  <Application>Microsoft Office PowerPoint</Application>
  <PresentationFormat>Widescreen</PresentationFormat>
  <Paragraphs>87</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Palatino Linotype</vt:lpstr>
      <vt:lpstr>Wingdings 2</vt:lpstr>
      <vt:lpstr>Quotable</vt:lpstr>
      <vt:lpstr>Welcome</vt:lpstr>
      <vt:lpstr>Breakout room </vt:lpstr>
      <vt:lpstr>Trish Nicolaides</vt:lpstr>
      <vt:lpstr>Current Role</vt:lpstr>
      <vt:lpstr>Additional Roles</vt:lpstr>
      <vt:lpstr>Mentoring Journey </vt:lpstr>
      <vt:lpstr>Lorraine Ballintine</vt:lpstr>
      <vt:lpstr>Current Role</vt:lpstr>
      <vt:lpstr>Additional Roles</vt:lpstr>
      <vt:lpstr>Educational Support Journey</vt:lpstr>
      <vt:lpstr>Mentoring</vt:lpstr>
      <vt:lpstr>Breakout room </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Lorraine Ballintine</dc:title>
  <dc:creator>Lorraine Ballintine</dc:creator>
  <cp:lastModifiedBy>Trish Nicolaides</cp:lastModifiedBy>
  <cp:revision>40</cp:revision>
  <dcterms:created xsi:type="dcterms:W3CDTF">2021-03-16T08:38:00Z</dcterms:created>
  <dcterms:modified xsi:type="dcterms:W3CDTF">2021-03-23T09:54:46Z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0x010100C9D4B24E627D664883F096D0D2557A8D</vt:lpwstr>
  </property>
</Properties>
</file>